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7C41-35DA-4AFB-BD22-015F7ED78069}" type="datetimeFigureOut">
              <a:rPr lang="lv-LV" smtClean="0"/>
              <a:t>16.05.2017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DF12-2B2D-4A09-8425-BA09EAE0062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9501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7C41-35DA-4AFB-BD22-015F7ED78069}" type="datetimeFigureOut">
              <a:rPr lang="lv-LV" smtClean="0"/>
              <a:t>16.05.2017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DF12-2B2D-4A09-8425-BA09EAE0062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6032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7C41-35DA-4AFB-BD22-015F7ED78069}" type="datetimeFigureOut">
              <a:rPr lang="lv-LV" smtClean="0"/>
              <a:t>16.05.2017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DF12-2B2D-4A09-8425-BA09EAE0062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9434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7C41-35DA-4AFB-BD22-015F7ED78069}" type="datetimeFigureOut">
              <a:rPr lang="lv-LV" smtClean="0"/>
              <a:t>16.05.2017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DF12-2B2D-4A09-8425-BA09EAE0062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682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7C41-35DA-4AFB-BD22-015F7ED78069}" type="datetimeFigureOut">
              <a:rPr lang="lv-LV" smtClean="0"/>
              <a:t>16.05.2017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DF12-2B2D-4A09-8425-BA09EAE0062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5315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7C41-35DA-4AFB-BD22-015F7ED78069}" type="datetimeFigureOut">
              <a:rPr lang="lv-LV" smtClean="0"/>
              <a:t>16.05.2017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DF12-2B2D-4A09-8425-BA09EAE0062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83560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7C41-35DA-4AFB-BD22-015F7ED78069}" type="datetimeFigureOut">
              <a:rPr lang="lv-LV" smtClean="0"/>
              <a:t>16.05.2017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DF12-2B2D-4A09-8425-BA09EAE0062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9397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7C41-35DA-4AFB-BD22-015F7ED78069}" type="datetimeFigureOut">
              <a:rPr lang="lv-LV" smtClean="0"/>
              <a:t>16.05.2017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DF12-2B2D-4A09-8425-BA09EAE0062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6955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7C41-35DA-4AFB-BD22-015F7ED78069}" type="datetimeFigureOut">
              <a:rPr lang="lv-LV" smtClean="0"/>
              <a:t>16.05.2017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DF12-2B2D-4A09-8425-BA09EAE0062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0502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7C41-35DA-4AFB-BD22-015F7ED78069}" type="datetimeFigureOut">
              <a:rPr lang="lv-LV" smtClean="0"/>
              <a:t>16.05.2017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DF12-2B2D-4A09-8425-BA09EAE0062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24676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7C41-35DA-4AFB-BD22-015F7ED78069}" type="datetimeFigureOut">
              <a:rPr lang="lv-LV" smtClean="0"/>
              <a:t>16.05.2017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DF12-2B2D-4A09-8425-BA09EAE0062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3726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D7C41-35DA-4AFB-BD22-015F7ED78069}" type="datetimeFigureOut">
              <a:rPr lang="lv-LV" smtClean="0"/>
              <a:t>16.05.2017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DDF12-2B2D-4A09-8425-BA09EAE0062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0896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404" y="58190"/>
            <a:ext cx="7486996" cy="1938178"/>
          </a:xfrm>
        </p:spPr>
        <p:txBody>
          <a:bodyPr>
            <a:normAutofit fontScale="90000"/>
          </a:bodyPr>
          <a:lstStyle/>
          <a:p>
            <a:pPr algn="l"/>
            <a:r>
              <a:rPr lang="lv-LV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 BI </a:t>
            </a:r>
            <a:br>
              <a:rPr lang="lv-LV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Augu minerālās barošanās laboratorija</a:t>
            </a:r>
            <a:br>
              <a:rPr lang="lv-LV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v-LV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vadītāja: Dr. Anita Osvalde; </a:t>
            </a:r>
            <a:br>
              <a:rPr lang="lv-LV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kontakti: e-pasts - augi@lu.lv; tel. – 67945417)</a:t>
            </a:r>
            <a:endParaRPr lang="lv-LV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404" y="2272001"/>
            <a:ext cx="11676611" cy="3929294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lv-LV" b="1" dirty="0" smtClean="0"/>
              <a:t>Laboratorijā </a:t>
            </a:r>
            <a:r>
              <a:rPr lang="lv-LV" b="1" dirty="0"/>
              <a:t>iespējams veikt augu minerālās barošanās komplekso diagnostiku, nosakot visus augiem nepieciešamos </a:t>
            </a:r>
            <a:r>
              <a:rPr lang="lv-LV" b="1" dirty="0" smtClean="0"/>
              <a:t>12 </a:t>
            </a:r>
            <a:r>
              <a:rPr lang="lv-LV" b="1" dirty="0"/>
              <a:t>barības elementus – </a:t>
            </a:r>
            <a:r>
              <a:rPr lang="lv-LV" b="1" dirty="0">
                <a:solidFill>
                  <a:srgbClr val="FF0000"/>
                </a:solidFill>
              </a:rPr>
              <a:t>N, P, K, Ca, Mg, S, Fe, Mn, Zn, Cu, Mo, B, </a:t>
            </a:r>
            <a:r>
              <a:rPr lang="lv-LV" b="1" dirty="0" smtClean="0"/>
              <a:t>kā </a:t>
            </a:r>
            <a:r>
              <a:rPr lang="lv-LV" b="1" dirty="0"/>
              <a:t>arī balastelementus (</a:t>
            </a:r>
            <a:r>
              <a:rPr lang="lv-LV" b="1" dirty="0">
                <a:solidFill>
                  <a:srgbClr val="FF0000"/>
                </a:solidFill>
              </a:rPr>
              <a:t>Na, Cl</a:t>
            </a:r>
            <a:r>
              <a:rPr lang="lv-LV" b="1" dirty="0"/>
              <a:t>) un smagos </a:t>
            </a:r>
            <a:r>
              <a:rPr lang="lv-LV" b="1" dirty="0" smtClean="0"/>
              <a:t>metālus augsnēs </a:t>
            </a:r>
            <a:r>
              <a:rPr lang="lv-LV" b="1" dirty="0"/>
              <a:t>(substrātos), augu materiālā un laistāmajā ūdenī</a:t>
            </a:r>
            <a:r>
              <a:rPr lang="lv-LV" b="1" dirty="0" smtClean="0"/>
              <a:t>.</a:t>
            </a:r>
          </a:p>
          <a:p>
            <a:pPr marL="457200" indent="-457200" algn="l">
              <a:buAutoNum type="arabicPeriod"/>
            </a:pPr>
            <a:r>
              <a:rPr lang="lv-LV" b="1" dirty="0" smtClean="0"/>
              <a:t>Vides </a:t>
            </a:r>
            <a:r>
              <a:rPr lang="lv-LV" b="1" dirty="0"/>
              <a:t>monitoringa pētījumi – biogēno un smago </a:t>
            </a:r>
            <a:r>
              <a:rPr lang="lv-LV" b="1" dirty="0" smtClean="0"/>
              <a:t>metālu </a:t>
            </a:r>
            <a:r>
              <a:rPr lang="lv-LV" b="1" dirty="0"/>
              <a:t>noteikšana dažādos bioloģiskas izcelsmes objektos piesārņojuma pakāpes izvērtēšanai. </a:t>
            </a:r>
            <a:endParaRPr lang="lv-LV" b="1" dirty="0" smtClean="0"/>
          </a:p>
          <a:p>
            <a:pPr marL="457200" indent="-457200" algn="l">
              <a:buAutoNum type="arabicPeriod"/>
            </a:pPr>
            <a:r>
              <a:rPr lang="lv-LV" b="1" dirty="0" smtClean="0"/>
              <a:t>Organiskas </a:t>
            </a:r>
            <a:r>
              <a:rPr lang="lv-LV" b="1" dirty="0"/>
              <a:t>izcelsmes produktu ietekme uz augu nodrošinājumu ar barības </a:t>
            </a:r>
            <a:r>
              <a:rPr lang="lv-LV" b="1" dirty="0" smtClean="0"/>
              <a:t>elementiem izvērtēšana.</a:t>
            </a:r>
          </a:p>
          <a:p>
            <a:pPr marL="457200" indent="-457200" algn="l">
              <a:buAutoNum type="arabicPeriod"/>
            </a:pPr>
            <a:r>
              <a:rPr lang="lv-LV" b="1" dirty="0" smtClean="0"/>
              <a:t>Kūdras </a:t>
            </a:r>
            <a:r>
              <a:rPr lang="lv-LV" b="1" dirty="0"/>
              <a:t>substrātu un daudzkomponentu pilnmēslojumu receptūru izstrāde dažādu lauksaimniecisko un dekoratīvo kultūru audzēšanai un mēslošanai.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7105746" y="156267"/>
            <a:ext cx="4798078" cy="1267837"/>
            <a:chOff x="7313565" y="164580"/>
            <a:chExt cx="4798078" cy="126783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969" t="29316" r="39152"/>
            <a:stretch/>
          </p:blipFill>
          <p:spPr>
            <a:xfrm rot="5400000">
              <a:off x="10711841" y="32614"/>
              <a:ext cx="1267835" cy="1531768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589" t="34182" r="38549" b="30730"/>
            <a:stretch/>
          </p:blipFill>
          <p:spPr>
            <a:xfrm>
              <a:off x="9251940" y="164580"/>
              <a:ext cx="1228056" cy="125689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61" t="22667" r="17849" b="20242"/>
            <a:stretch/>
          </p:blipFill>
          <p:spPr>
            <a:xfrm>
              <a:off x="7313565" y="164581"/>
              <a:ext cx="1838497" cy="12678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2499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37308" y="185389"/>
            <a:ext cx="11382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1885950" algn="l"/>
              </a:tabLst>
            </a:pPr>
            <a:r>
              <a:rPr lang="lv-LV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 Bioloģijas institūta Augu minerālās barošanās laboratorijas</a:t>
            </a:r>
            <a:endParaRPr lang="lv-LV" dirty="0">
              <a:latin typeface="Swiss TL" panose="020B05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1885950" algn="l"/>
              </a:tabLst>
            </a:pPr>
            <a:r>
              <a:rPr lang="lv-LV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augsnes/ substrāta/ komposta / biohumusa u.c. ķīmisko </a:t>
            </a:r>
            <a:r>
              <a:rPr lang="lv-LV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analīžu </a:t>
            </a:r>
            <a:r>
              <a:rPr lang="lv-LV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CENRĀDIS </a:t>
            </a:r>
            <a:r>
              <a:rPr lang="lv-LV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(LU rīkojums Nr. 1/103, 02.03.2016)</a:t>
            </a:r>
            <a:endParaRPr lang="lv-LV" u="sng" dirty="0">
              <a:latin typeface="Swiss TL" panose="020B05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639964"/>
              </p:ext>
            </p:extLst>
          </p:nvPr>
        </p:nvGraphicFramePr>
        <p:xfrm>
          <a:off x="232755" y="972591"/>
          <a:ext cx="11712636" cy="573775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55369">
                  <a:extLst>
                    <a:ext uri="{9D8B030D-6E8A-4147-A177-3AD203B41FA5}">
                      <a16:colId xmlns:a16="http://schemas.microsoft.com/office/drawing/2014/main" val="3935240482"/>
                    </a:ext>
                  </a:extLst>
                </a:gridCol>
                <a:gridCol w="6696873">
                  <a:extLst>
                    <a:ext uri="{9D8B030D-6E8A-4147-A177-3AD203B41FA5}">
                      <a16:colId xmlns:a16="http://schemas.microsoft.com/office/drawing/2014/main" val="1433904805"/>
                    </a:ext>
                  </a:extLst>
                </a:gridCol>
                <a:gridCol w="1666075">
                  <a:extLst>
                    <a:ext uri="{9D8B030D-6E8A-4147-A177-3AD203B41FA5}">
                      <a16:colId xmlns:a16="http://schemas.microsoft.com/office/drawing/2014/main" val="2496140953"/>
                    </a:ext>
                  </a:extLst>
                </a:gridCol>
                <a:gridCol w="1208845">
                  <a:extLst>
                    <a:ext uri="{9D8B030D-6E8A-4147-A177-3AD203B41FA5}">
                      <a16:colId xmlns:a16="http://schemas.microsoft.com/office/drawing/2014/main" val="3747301399"/>
                    </a:ext>
                  </a:extLst>
                </a:gridCol>
                <a:gridCol w="1385474">
                  <a:extLst>
                    <a:ext uri="{9D8B030D-6E8A-4147-A177-3AD203B41FA5}">
                      <a16:colId xmlns:a16="http://schemas.microsoft.com/office/drawing/2014/main" val="661753764"/>
                    </a:ext>
                  </a:extLst>
                </a:gridCol>
              </a:tblGrid>
              <a:tr h="4811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p.k.</a:t>
                      </a:r>
                      <a:endParaRPr lang="lv-LV" sz="16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Pakalpojums</a:t>
                      </a:r>
                      <a:endParaRPr lang="lv-LV" sz="16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Cena bez PVN, EUR</a:t>
                      </a:r>
                      <a:endParaRPr lang="lv-LV" sz="16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PVN 21% EUR</a:t>
                      </a:r>
                      <a:endParaRPr lang="lv-LV" sz="16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Cena ar PVN, EUR</a:t>
                      </a:r>
                      <a:endParaRPr lang="lv-LV" sz="16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9026635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Pilna augsnes (substrātu, kompostu u.c.) agroķīmiskā analīze 1 M HCl izvilkumā: 12 barības elementu saturs mg/l </a:t>
                      </a:r>
                      <a:r>
                        <a:rPr lang="lv-LV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N, P, K, Ca, Mg, S, Fe, Mn, Zn, Cu, Mo, B</a:t>
                      </a: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kā arī </a:t>
                      </a: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pK/KCl, EC mS/cm </a:t>
                      </a:r>
                      <a:endParaRPr lang="lv-LV" sz="1400" b="1" dirty="0">
                        <a:solidFill>
                          <a:srgbClr val="FF0000"/>
                        </a:solidFill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36,00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7,56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43,56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6036972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Pilna barības </a:t>
                      </a:r>
                      <a:r>
                        <a:rPr lang="lv-LV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šķīduma </a:t>
                      </a: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agroķīmiskā analīze 12 barības elementu saturs mg/l 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N, P, K, Ca, Mg, S, Fe, Mn, Zn, Cu, Mo, B</a:t>
                      </a: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kā arī </a:t>
                      </a: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pK/KCl, EC mS/cm</a:t>
                      </a:r>
                      <a:endParaRPr lang="lv-LV" sz="1400" b="1" dirty="0">
                        <a:solidFill>
                          <a:srgbClr val="FF0000"/>
                        </a:solidFill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36,00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7,56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43,56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725406"/>
                  </a:ext>
                </a:extLst>
              </a:tr>
              <a:tr h="3419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Parauga un augsnes (substrātu, kompostu u.c.) izvilkuma (1 M HCl) sagatavošana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0,84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4,84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7904950"/>
                  </a:ext>
                </a:extLst>
              </a:tr>
              <a:tr h="4209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Augsnes (substrātu, kompostu u.c.), barības šķīdumu agroķīmiskā analīze, 3 barības elementu saturs mg/l (</a:t>
                      </a: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N, P, K</a:t>
                      </a: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9,00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1,89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10,89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0666835"/>
                  </a:ext>
                </a:extLst>
              </a:tr>
              <a:tr h="6314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Augsnes (substrātu, kompostu u.c.), barības šķīdumu agroķīmiskā analīze, barības elementu saturs mg/l </a:t>
                      </a:r>
                      <a:r>
                        <a:rPr lang="lv-LV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N, P, S, Mo, B </a:t>
                      </a: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katrs elements atsevišķi)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0,84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4,84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4171716"/>
                  </a:ext>
                </a:extLst>
              </a:tr>
              <a:tr h="6314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Augsnes (substrātu, kompostu u.c.), barības šķīdumu agroķīmiskā analīze, barības elementu saturs mg/l (</a:t>
                      </a: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Ca, Mg, Fe, Mn, Zn, Cu, K </a:t>
                      </a: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katrs elements atsevišķi)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0,63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3,63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704204"/>
                  </a:ext>
                </a:extLst>
              </a:tr>
              <a:tr h="3419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Augsnes  (substrātu, kompostu u.c.), barības šķīdumu reakcija (</a:t>
                      </a: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pH/KCl</a:t>
                      </a: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1,50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0,32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1,82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7752794"/>
                  </a:ext>
                </a:extLst>
              </a:tr>
              <a:tr h="3419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Ūdenī šķīstošo sāļu koncentrācija pēc īpatnējās elektrovadītspējas (</a:t>
                      </a: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 mS/cm</a:t>
                      </a: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1,50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0,32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1,82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8829297"/>
                  </a:ext>
                </a:extLst>
              </a:tr>
              <a:tr h="4209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Papildus nosakāmie </a:t>
                      </a:r>
                      <a:r>
                        <a:rPr lang="lv-LV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rādītāji: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organiskās </a:t>
                      </a: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vielas saturs, pelnu saturs, mitrums, %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1,05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6,05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032932"/>
                  </a:ext>
                </a:extLst>
              </a:tr>
              <a:tr h="4209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Papildus nosakāmie rādītāji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Na, Cl</a:t>
                      </a:r>
                      <a:r>
                        <a:rPr lang="lv-LV" sz="1400" b="1" baseline="30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Pb </a:t>
                      </a: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katrs elements atsevišķi)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0,63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3,63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907728"/>
                  </a:ext>
                </a:extLst>
              </a:tr>
              <a:tr h="2104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u.c. smagie metāli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Pēc vienošanās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439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93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971989"/>
              </p:ext>
            </p:extLst>
          </p:nvPr>
        </p:nvGraphicFramePr>
        <p:xfrm>
          <a:off x="1920240" y="1878678"/>
          <a:ext cx="8753302" cy="424780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58635">
                  <a:extLst>
                    <a:ext uri="{9D8B030D-6E8A-4147-A177-3AD203B41FA5}">
                      <a16:colId xmlns:a16="http://schemas.microsoft.com/office/drawing/2014/main" val="4020961869"/>
                    </a:ext>
                  </a:extLst>
                </a:gridCol>
                <a:gridCol w="5020854">
                  <a:extLst>
                    <a:ext uri="{9D8B030D-6E8A-4147-A177-3AD203B41FA5}">
                      <a16:colId xmlns:a16="http://schemas.microsoft.com/office/drawing/2014/main" val="2940699931"/>
                    </a:ext>
                  </a:extLst>
                </a:gridCol>
                <a:gridCol w="1315347">
                  <a:extLst>
                    <a:ext uri="{9D8B030D-6E8A-4147-A177-3AD203B41FA5}">
                      <a16:colId xmlns:a16="http://schemas.microsoft.com/office/drawing/2014/main" val="3752608401"/>
                    </a:ext>
                  </a:extLst>
                </a:gridCol>
                <a:gridCol w="920105">
                  <a:extLst>
                    <a:ext uri="{9D8B030D-6E8A-4147-A177-3AD203B41FA5}">
                      <a16:colId xmlns:a16="http://schemas.microsoft.com/office/drawing/2014/main" val="4056202330"/>
                    </a:ext>
                  </a:extLst>
                </a:gridCol>
                <a:gridCol w="938361">
                  <a:extLst>
                    <a:ext uri="{9D8B030D-6E8A-4147-A177-3AD203B41FA5}">
                      <a16:colId xmlns:a16="http://schemas.microsoft.com/office/drawing/2014/main" val="1051471279"/>
                    </a:ext>
                  </a:extLst>
                </a:gridCol>
              </a:tblGrid>
              <a:tr h="8068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p.k.</a:t>
                      </a:r>
                      <a:endParaRPr lang="lv-LV" sz="1600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Pakalpojums</a:t>
                      </a:r>
                      <a:endParaRPr lang="lv-LV" sz="1600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Cena bez PVN, EUR</a:t>
                      </a:r>
                      <a:endParaRPr lang="lv-LV" sz="1600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PVN 21% EUR</a:t>
                      </a:r>
                      <a:endParaRPr lang="lv-LV" sz="1600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Cena ar PVN, EUR</a:t>
                      </a:r>
                      <a:endParaRPr lang="lv-LV" sz="1600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270180"/>
                  </a:ext>
                </a:extLst>
              </a:tr>
              <a:tr h="7236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lv-LV" sz="1400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Pilna augu parauga agroķīmiskā analīze: 12 barības elementu saturs </a:t>
                      </a:r>
                      <a:r>
                        <a:rPr lang="lv-LV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 </a:t>
                      </a: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N, P, K, Ca, Mg, S; mg/kg - Fe, Mn, Zn, Cu, Mo, B)</a:t>
                      </a:r>
                      <a:endParaRPr lang="lv-LV" sz="1400" dirty="0">
                        <a:solidFill>
                          <a:srgbClr val="FF0000"/>
                        </a:solidFill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36,00</a:t>
                      </a:r>
                      <a:endParaRPr lang="lv-LV" sz="140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7,56</a:t>
                      </a:r>
                      <a:endParaRPr lang="lv-LV" sz="140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43,56</a:t>
                      </a:r>
                      <a:endParaRPr lang="lv-LV" sz="140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1847764"/>
                  </a:ext>
                </a:extLst>
              </a:tr>
              <a:tr h="258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lv-LV" sz="140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Parauga un izejas šķīduma sagatavošana</a:t>
                      </a:r>
                      <a:endParaRPr lang="lv-LV" sz="1400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lv-LV" sz="140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0,84</a:t>
                      </a:r>
                      <a:endParaRPr lang="lv-LV" sz="140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4,84</a:t>
                      </a:r>
                      <a:endParaRPr lang="lv-LV" sz="140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0868761"/>
                  </a:ext>
                </a:extLst>
              </a:tr>
              <a:tr h="5186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lv-LV" sz="140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Augu agroķīmiskā analīze, 3 barības elementu saturs mg/l (</a:t>
                      </a: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N, P, K)</a:t>
                      </a:r>
                      <a:endParaRPr lang="lv-LV" sz="1400" dirty="0">
                        <a:solidFill>
                          <a:srgbClr val="FF0000"/>
                        </a:solidFill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9,00</a:t>
                      </a:r>
                      <a:endParaRPr lang="lv-LV" sz="140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1,89</a:t>
                      </a:r>
                      <a:endParaRPr lang="lv-LV" sz="140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10,89</a:t>
                      </a:r>
                      <a:endParaRPr lang="lv-LV" sz="140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7647457"/>
                  </a:ext>
                </a:extLst>
              </a:tr>
              <a:tr h="5033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lv-LV" sz="140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Augu agroķīmiskā analīze, barības elementu saturs mg/l </a:t>
                      </a:r>
                      <a:endParaRPr lang="lv-LV" sz="1400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N, P, S, Mo, B </a:t>
                      </a: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katrs elements atsevišķi)</a:t>
                      </a:r>
                      <a:endParaRPr lang="lv-LV" sz="1400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lv-LV" sz="1400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0,84</a:t>
                      </a:r>
                      <a:endParaRPr lang="lv-LV" sz="140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4,84</a:t>
                      </a:r>
                      <a:endParaRPr lang="lv-LV" sz="140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838727"/>
                  </a:ext>
                </a:extLst>
              </a:tr>
              <a:tr h="648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lv-LV" sz="140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Augu agroķīmiskā analīze barības elementa saturs mg/l </a:t>
                      </a:r>
                      <a:endParaRPr lang="lv-LV" sz="1400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Ca, Mg, Fe, Mn, Zn, Cu, K - </a:t>
                      </a: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katrs elements atsevišķi)</a:t>
                      </a:r>
                      <a:endParaRPr lang="lv-LV" sz="1400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lv-LV" sz="1400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0,63</a:t>
                      </a:r>
                      <a:endParaRPr lang="lv-LV" sz="1400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3,63</a:t>
                      </a:r>
                      <a:endParaRPr lang="lv-LV" sz="140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060761"/>
                  </a:ext>
                </a:extLst>
              </a:tr>
              <a:tr h="533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lv-LV" sz="140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Papildus nosakāmie rādītāji </a:t>
                      </a:r>
                      <a:endParaRPr lang="lv-LV" sz="1400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Na, Cl, Pb-  </a:t>
                      </a: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katrs elements atsevišķi)</a:t>
                      </a:r>
                      <a:endParaRPr lang="lv-LV" sz="1400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lv-LV" sz="140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0,63</a:t>
                      </a:r>
                      <a:endParaRPr lang="lv-LV" sz="1400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3,63</a:t>
                      </a:r>
                      <a:endParaRPr lang="lv-LV" sz="1400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71987"/>
                  </a:ext>
                </a:extLst>
              </a:tr>
              <a:tr h="2541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lv-LV" sz="140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u.c. smagie metāli</a:t>
                      </a:r>
                      <a:endParaRPr lang="lv-LV" sz="140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Pēc vienošanās</a:t>
                      </a:r>
                      <a:endParaRPr lang="lv-LV" sz="1400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48386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34588" y="505429"/>
            <a:ext cx="986997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1885950" algn="l"/>
              </a:tabLst>
            </a:pPr>
            <a:r>
              <a:rPr lang="lv-LV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 Bioloģijas institūta Augu minerālās barošanās </a:t>
            </a:r>
            <a:r>
              <a:rPr lang="lv-LV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laboratorijas</a:t>
            </a:r>
          </a:p>
          <a:p>
            <a:pPr algn="ctr">
              <a:spcAft>
                <a:spcPts val="0"/>
              </a:spcAft>
              <a:tabLst>
                <a:tab pos="1885950" algn="l"/>
              </a:tabLst>
            </a:pPr>
            <a:endParaRPr lang="lv-LV" sz="2000" dirty="0">
              <a:latin typeface="Swiss TL" panose="020B05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tabLst>
                <a:tab pos="1885950" algn="l"/>
              </a:tabLst>
            </a:pPr>
            <a:r>
              <a:rPr lang="lv-LV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augu </a:t>
            </a:r>
            <a:r>
              <a:rPr lang="lv-LV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ķīmisko analīžu </a:t>
            </a:r>
            <a:r>
              <a:rPr lang="lv-LV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CENRĀDIS </a:t>
            </a:r>
            <a:r>
              <a:rPr lang="lv-LV" sz="20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(LU rīkojums Nr. 1/103, 02.03.2016)</a:t>
            </a:r>
            <a:endParaRPr lang="lv-LV" sz="2000" u="sng" dirty="0" smtClean="0">
              <a:latin typeface="Swiss TL" panose="020B05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1885950" algn="l"/>
              </a:tabLst>
            </a:pPr>
            <a:endParaRPr lang="lv-LV" sz="2000" u="sng" dirty="0"/>
          </a:p>
        </p:txBody>
      </p:sp>
    </p:spTree>
    <p:extLst>
      <p:ext uri="{BB962C8B-B14F-4D97-AF65-F5344CB8AC3E}">
        <p14:creationId xmlns:p14="http://schemas.microsoft.com/office/powerpoint/2010/main" val="1935306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615011"/>
              </p:ext>
            </p:extLst>
          </p:nvPr>
        </p:nvGraphicFramePr>
        <p:xfrm>
          <a:off x="1197033" y="1512913"/>
          <a:ext cx="9933708" cy="492123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32905">
                  <a:extLst>
                    <a:ext uri="{9D8B030D-6E8A-4147-A177-3AD203B41FA5}">
                      <a16:colId xmlns:a16="http://schemas.microsoft.com/office/drawing/2014/main" val="3378723219"/>
                    </a:ext>
                  </a:extLst>
                </a:gridCol>
                <a:gridCol w="5023051">
                  <a:extLst>
                    <a:ext uri="{9D8B030D-6E8A-4147-A177-3AD203B41FA5}">
                      <a16:colId xmlns:a16="http://schemas.microsoft.com/office/drawing/2014/main" val="1610054589"/>
                    </a:ext>
                  </a:extLst>
                </a:gridCol>
                <a:gridCol w="1730151">
                  <a:extLst>
                    <a:ext uri="{9D8B030D-6E8A-4147-A177-3AD203B41FA5}">
                      <a16:colId xmlns:a16="http://schemas.microsoft.com/office/drawing/2014/main" val="2633415408"/>
                    </a:ext>
                  </a:extLst>
                </a:gridCol>
                <a:gridCol w="1012572">
                  <a:extLst>
                    <a:ext uri="{9D8B030D-6E8A-4147-A177-3AD203B41FA5}">
                      <a16:colId xmlns:a16="http://schemas.microsoft.com/office/drawing/2014/main" val="4097832102"/>
                    </a:ext>
                  </a:extLst>
                </a:gridCol>
                <a:gridCol w="1035029">
                  <a:extLst>
                    <a:ext uri="{9D8B030D-6E8A-4147-A177-3AD203B41FA5}">
                      <a16:colId xmlns:a16="http://schemas.microsoft.com/office/drawing/2014/main" val="1283809399"/>
                    </a:ext>
                  </a:extLst>
                </a:gridCol>
              </a:tblGrid>
              <a:tr h="832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p.k.</a:t>
                      </a:r>
                      <a:endParaRPr lang="lv-LV" sz="1600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Pakalpojums</a:t>
                      </a:r>
                      <a:endParaRPr lang="lv-LV" sz="1600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Cena bez PVN, EUR</a:t>
                      </a:r>
                      <a:endParaRPr lang="lv-LV" sz="1600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PVN 21% EUR</a:t>
                      </a:r>
                      <a:endParaRPr lang="lv-LV" sz="1600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Cena ar PVN, EUR</a:t>
                      </a:r>
                      <a:endParaRPr lang="lv-LV" sz="1600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4440921"/>
                  </a:ext>
                </a:extLst>
              </a:tr>
              <a:tr h="606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Pilna ūdens parauga agroķīmiskā </a:t>
                      </a:r>
                      <a:r>
                        <a:rPr lang="lv-LV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(laistāmā) analīze 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pH, EC, Na, K, Ca, Mg, Fe, Mn, Zn, Cu, Cl-, SO42-, HCO3-, KMnO4 indekss</a:t>
                      </a: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36,00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7,56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43,56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955138"/>
                  </a:ext>
                </a:extLst>
              </a:tr>
              <a:tr h="2020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Parauga sagatavošana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0,84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4,84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9160240"/>
                  </a:ext>
                </a:extLst>
              </a:tr>
              <a:tr h="8083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Ūdens parauga agroķīmiskā analīze barības elementa saturs 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Na+, K+, Ca++, Mg++, Fe, Cu, Zn, Mn </a:t>
                      </a: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katrs elements atsevišķi)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0,63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3,63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241377"/>
                  </a:ext>
                </a:extLst>
              </a:tr>
              <a:tr h="8083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Ūdens parauga agroķīmiskā analīze barības elementa saturs 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Cl-, SO4--, HCO3-/ karbonātu cietība </a:t>
                      </a: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katrs elements atsevišķi)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0,84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4,84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6368257"/>
                  </a:ext>
                </a:extLst>
              </a:tr>
              <a:tr h="404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Ūdens parauga agroķīmiskā analīze, barības elementa </a:t>
                      </a: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KMnO4</a:t>
                      </a: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saturs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5,50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1,16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6,66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051694"/>
                  </a:ext>
                </a:extLst>
              </a:tr>
              <a:tr h="2020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Ūdens reakcija (</a:t>
                      </a: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1,50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0,32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1,82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7320525"/>
                  </a:ext>
                </a:extLst>
              </a:tr>
              <a:tr h="404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Ūdenī šķīstošo sāļu koncentrācija pēc īpatnējās elektrovadītspējas (</a:t>
                      </a: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 mS/cm</a:t>
                      </a: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1,50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0,32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1,82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624678"/>
                  </a:ext>
                </a:extLst>
              </a:tr>
              <a:tr h="2020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Papildus nosakāmais rādītājs - </a:t>
                      </a: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Pb</a:t>
                      </a:r>
                      <a:endParaRPr lang="lv-LV" sz="1400" b="1" dirty="0">
                        <a:solidFill>
                          <a:srgbClr val="FF0000"/>
                        </a:solidFill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0,63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3,63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51048"/>
                  </a:ext>
                </a:extLst>
              </a:tr>
              <a:tr h="2020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lv-LV" sz="1400" b="1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u.c. smagie metāli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Pēc vienošanās</a:t>
                      </a:r>
                      <a:endParaRPr lang="lv-LV" sz="1400" b="1" dirty="0">
                        <a:effectLst/>
                        <a:latin typeface="Swiss TL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023923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670857" y="185217"/>
            <a:ext cx="937675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85950" algn="l"/>
              </a:tabLst>
            </a:pPr>
            <a:r>
              <a:rPr kumimoji="0" lang="lv-LV" altLang="lv-LV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 Bioloģijas institūta Augu minerālās barošanās laboratorijas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85950" algn="l"/>
              </a:tabLst>
            </a:pPr>
            <a:endParaRPr kumimoji="0" lang="lv-LV" altLang="lv-LV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/>
            <a:r>
              <a:rPr lang="lv-LV" altLang="lv-LV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ū</a:t>
            </a:r>
            <a:r>
              <a:rPr kumimoji="0" lang="lv-LV" altLang="lv-LV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dens ķīmisko analīžu CENRĀDIS </a:t>
            </a:r>
            <a:r>
              <a:rPr lang="lv-LV" sz="20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(LU rīkojums Nr. 1/103, 02.03.2016)</a:t>
            </a:r>
            <a:endParaRPr lang="lv-LV" sz="2000" u="sng" dirty="0" smtClean="0">
              <a:latin typeface="Swiss TL" panose="020B05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85950" algn="l"/>
              </a:tabLst>
            </a:pPr>
            <a:endParaRPr kumimoji="0" lang="lv-LV" altLang="lv-LV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85950" algn="l"/>
              </a:tabLst>
            </a:pPr>
            <a:endParaRPr kumimoji="0" lang="lv-LV" altLang="lv-LV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33393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868</Words>
  <Application>Microsoft Office PowerPoint</Application>
  <PresentationFormat>Widescreen</PresentationFormat>
  <Paragraphs>166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Swiss TL</vt:lpstr>
      <vt:lpstr>Times New Roman</vt:lpstr>
      <vt:lpstr>Office Theme</vt:lpstr>
      <vt:lpstr>LU BI  Augu minerālās barošanās laboratorija  (vadītāja: Dr. Anita Osvalde;  kontakti: e-pasts - augi@lu.lv; tel. – 67945417)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 minerālās barošanās laboratorija</dc:title>
  <dc:creator>Anita Osvalde</dc:creator>
  <cp:lastModifiedBy>Anita Osvalde</cp:lastModifiedBy>
  <cp:revision>9</cp:revision>
  <dcterms:created xsi:type="dcterms:W3CDTF">2017-05-16T08:19:05Z</dcterms:created>
  <dcterms:modified xsi:type="dcterms:W3CDTF">2017-05-16T09:24:56Z</dcterms:modified>
</cp:coreProperties>
</file>